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257" r:id="rId5"/>
    <p:sldId id="310" r:id="rId7"/>
    <p:sldId id="306" r:id="rId8"/>
    <p:sldId id="311" r:id="rId9"/>
    <p:sldId id="323" r:id="rId10"/>
    <p:sldId id="324" r:id="rId11"/>
    <p:sldId id="316" r:id="rId12"/>
    <p:sldId id="307" r:id="rId13"/>
    <p:sldId id="313" r:id="rId14"/>
    <p:sldId id="315" r:id="rId15"/>
    <p:sldId id="308" r:id="rId16"/>
    <p:sldId id="309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3F40"/>
    <a:srgbClr val="5162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113" y="939"/>
      </p:cViewPr>
      <p:guideLst>
        <p:guide pos="3819"/>
        <p:guide orient="horz" pos="216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叫环境搭建  还是 环境配置？统一？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老师在白板使用铅笔涂写</a:t>
            </a:r>
            <a:endParaRPr lang="zh-CN" altLang="en-US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加利福尼亚 云通信公司 </a:t>
            </a:r>
            <a:r>
              <a:rPr lang="en-US" altLang="zh-CN"/>
              <a:t>twilio 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>
          <a:gsLst>
            <a:gs pos="0">
              <a:schemeClr val="bg1"/>
            </a:gs>
            <a:gs pos="98000">
              <a:schemeClr val="bg1">
                <a:lumMod val="93000"/>
              </a:schemeClr>
            </a:gs>
          </a:gsLst>
          <a:lin ang="6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 rot="5400000">
            <a:off x="1139948" y="671602"/>
            <a:ext cx="3213101" cy="186989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 rot="18675595">
            <a:off x="3328689" y="2443816"/>
            <a:ext cx="2235710" cy="4604056"/>
          </a:xfrm>
          <a:custGeom>
            <a:avLst/>
            <a:gdLst>
              <a:gd name="connsiteX0" fmla="*/ 0 w 3264203"/>
              <a:gd name="connsiteY0" fmla="*/ 0 h 3969891"/>
              <a:gd name="connsiteX1" fmla="*/ 3264203 w 3264203"/>
              <a:gd name="connsiteY1" fmla="*/ 0 h 3969891"/>
              <a:gd name="connsiteX2" fmla="*/ 3264203 w 3264203"/>
              <a:gd name="connsiteY2" fmla="*/ 3969891 h 3969891"/>
              <a:gd name="connsiteX3" fmla="*/ 0 w 3264203"/>
              <a:gd name="connsiteY3" fmla="*/ 3969891 h 3969891"/>
              <a:gd name="connsiteX4" fmla="*/ 0 w 3264203"/>
              <a:gd name="connsiteY4" fmla="*/ 0 h 3969891"/>
              <a:gd name="connsiteX0-1" fmla="*/ 0 w 3264203"/>
              <a:gd name="connsiteY0-2" fmla="*/ 221408 h 4191299"/>
              <a:gd name="connsiteX1-3" fmla="*/ 3254752 w 3264203"/>
              <a:gd name="connsiteY1-4" fmla="*/ 0 h 4191299"/>
              <a:gd name="connsiteX2-5" fmla="*/ 3264203 w 3264203"/>
              <a:gd name="connsiteY2-6" fmla="*/ 4191299 h 4191299"/>
              <a:gd name="connsiteX3-7" fmla="*/ 0 w 3264203"/>
              <a:gd name="connsiteY3-8" fmla="*/ 4191299 h 4191299"/>
              <a:gd name="connsiteX4-9" fmla="*/ 0 w 3264203"/>
              <a:gd name="connsiteY4-10" fmla="*/ 221408 h 4191299"/>
              <a:gd name="connsiteX0-11" fmla="*/ 0 w 3272694"/>
              <a:gd name="connsiteY0-12" fmla="*/ 247303 h 4217194"/>
              <a:gd name="connsiteX1-13" fmla="*/ 3272239 w 3272694"/>
              <a:gd name="connsiteY1-14" fmla="*/ 0 h 4217194"/>
              <a:gd name="connsiteX2-15" fmla="*/ 3264203 w 3272694"/>
              <a:gd name="connsiteY2-16" fmla="*/ 4217194 h 4217194"/>
              <a:gd name="connsiteX3-17" fmla="*/ 0 w 3272694"/>
              <a:gd name="connsiteY3-18" fmla="*/ 4217194 h 4217194"/>
              <a:gd name="connsiteX4-19" fmla="*/ 0 w 3272694"/>
              <a:gd name="connsiteY4-20" fmla="*/ 247303 h 4217194"/>
              <a:gd name="connsiteX0-21" fmla="*/ 112410 w 3272694"/>
              <a:gd name="connsiteY0-22" fmla="*/ 260113 h 4217194"/>
              <a:gd name="connsiteX1-23" fmla="*/ 3272239 w 3272694"/>
              <a:gd name="connsiteY1-24" fmla="*/ 0 h 4217194"/>
              <a:gd name="connsiteX2-25" fmla="*/ 3264203 w 3272694"/>
              <a:gd name="connsiteY2-26" fmla="*/ 4217194 h 4217194"/>
              <a:gd name="connsiteX3-27" fmla="*/ 0 w 3272694"/>
              <a:gd name="connsiteY3-28" fmla="*/ 4217194 h 4217194"/>
              <a:gd name="connsiteX4-29" fmla="*/ 112410 w 3272694"/>
              <a:gd name="connsiteY4-30" fmla="*/ 260113 h 4217194"/>
              <a:gd name="connsiteX0-31" fmla="*/ 19519 w 3272694"/>
              <a:gd name="connsiteY0-32" fmla="*/ 214070 h 4217194"/>
              <a:gd name="connsiteX1-33" fmla="*/ 3272239 w 3272694"/>
              <a:gd name="connsiteY1-34" fmla="*/ 0 h 4217194"/>
              <a:gd name="connsiteX2-35" fmla="*/ 3264203 w 3272694"/>
              <a:gd name="connsiteY2-36" fmla="*/ 4217194 h 4217194"/>
              <a:gd name="connsiteX3-37" fmla="*/ 0 w 3272694"/>
              <a:gd name="connsiteY3-38" fmla="*/ 4217194 h 4217194"/>
              <a:gd name="connsiteX4-39" fmla="*/ 19519 w 3272694"/>
              <a:gd name="connsiteY4-40" fmla="*/ 214070 h 42171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272694" h="4217194">
                <a:moveTo>
                  <a:pt x="19519" y="214070"/>
                </a:moveTo>
                <a:lnTo>
                  <a:pt x="3272239" y="0"/>
                </a:lnTo>
                <a:cubicBezTo>
                  <a:pt x="3275389" y="1397100"/>
                  <a:pt x="3261053" y="2820094"/>
                  <a:pt x="3264203" y="4217194"/>
                </a:cubicBezTo>
                <a:lnTo>
                  <a:pt x="0" y="4217194"/>
                </a:lnTo>
                <a:cubicBezTo>
                  <a:pt x="6506" y="2882819"/>
                  <a:pt x="13013" y="1548445"/>
                  <a:pt x="19519" y="21407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83000">
                <a:schemeClr val="bg1">
                  <a:lumMod val="95000"/>
                  <a:alpha val="3000"/>
                </a:schemeClr>
              </a:gs>
            </a:gsLst>
            <a:lin ang="6600000" scaled="0"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038600" y="953294"/>
            <a:ext cx="6413500" cy="2387600"/>
          </a:xfrm>
        </p:spPr>
        <p:txBody>
          <a:bodyPr anchor="b"/>
          <a:lstStyle>
            <a:lvl1pPr algn="ctr">
              <a:defRPr sz="6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038600" y="3432969"/>
            <a:ext cx="64135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B8C9-A378-4C64-B7A4-AF6AC2E53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4C947-7C49-4D5F-B96C-B396F3737F2A}" type="slidenum">
              <a:rPr lang="zh-CN" altLang="en-US" smtClean="0"/>
            </a:fld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1716088" y="2267661"/>
            <a:ext cx="2060825" cy="2060825"/>
          </a:xfrm>
          <a:prstGeom prst="ellipse">
            <a:avLst/>
          </a:prstGeom>
          <a:gradFill>
            <a:gsLst>
              <a:gs pos="15000">
                <a:schemeClr val="bg1">
                  <a:lumMod val="85000"/>
                </a:schemeClr>
              </a:gs>
              <a:gs pos="72000">
                <a:schemeClr val="bg1"/>
              </a:gs>
            </a:gsLst>
            <a:lin ang="3000000" scaled="0"/>
          </a:gradFill>
          <a:ln w="57150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3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2830530" y="2453451"/>
            <a:ext cx="9360632" cy="186989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/>
          <a:srcRect t="11172" b="43667"/>
          <a:stretch>
            <a:fillRect/>
          </a:stretch>
        </p:blipFill>
        <p:spPr>
          <a:xfrm>
            <a:off x="1885315" y="2453451"/>
            <a:ext cx="4995820" cy="18698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2547" y="693529"/>
            <a:ext cx="6377559" cy="2852737"/>
          </a:xfrm>
        </p:spPr>
        <p:txBody>
          <a:bodyPr anchor="b"/>
          <a:lstStyle>
            <a:lvl1pPr algn="ctr">
              <a:defRPr sz="6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592547" y="3573254"/>
            <a:ext cx="637755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B8C9-A378-4C64-B7A4-AF6AC2E53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4C947-7C49-4D5F-B96C-B396F3737F2A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977775" y="2357986"/>
            <a:ext cx="2060825" cy="2060825"/>
          </a:xfrm>
          <a:prstGeom prst="ellipse">
            <a:avLst/>
          </a:prstGeom>
          <a:gradFill>
            <a:gsLst>
              <a:gs pos="19000">
                <a:schemeClr val="bg1">
                  <a:lumMod val="85000"/>
                </a:schemeClr>
              </a:gs>
              <a:gs pos="86000">
                <a:schemeClr val="bg1"/>
              </a:gs>
            </a:gsLst>
            <a:lin ang="3000000" scaled="0"/>
          </a:gradFill>
          <a:ln w="57150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3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 hasCustomPrompt="1"/>
          </p:nvPr>
        </p:nvSpPr>
        <p:spPr>
          <a:xfrm>
            <a:off x="1897730" y="2183131"/>
            <a:ext cx="2220913" cy="25686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9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#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B8C9-A378-4C64-B7A4-AF6AC2E53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4C947-7C49-4D5F-B96C-B396F3737F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B8C9-A378-4C64-B7A4-AF6AC2E53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4C947-7C49-4D5F-B96C-B396F3737F2A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 rot="10800000">
            <a:off x="0" y="2453451"/>
            <a:ext cx="3213101" cy="186989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8"/>
          <p:cNvSpPr/>
          <p:nvPr userDrawn="1"/>
        </p:nvSpPr>
        <p:spPr>
          <a:xfrm rot="18675595">
            <a:off x="3353506" y="2498600"/>
            <a:ext cx="2089953" cy="4604056"/>
          </a:xfrm>
          <a:custGeom>
            <a:avLst/>
            <a:gdLst>
              <a:gd name="connsiteX0" fmla="*/ 0 w 3264203"/>
              <a:gd name="connsiteY0" fmla="*/ 0 h 3969891"/>
              <a:gd name="connsiteX1" fmla="*/ 3264203 w 3264203"/>
              <a:gd name="connsiteY1" fmla="*/ 0 h 3969891"/>
              <a:gd name="connsiteX2" fmla="*/ 3264203 w 3264203"/>
              <a:gd name="connsiteY2" fmla="*/ 3969891 h 3969891"/>
              <a:gd name="connsiteX3" fmla="*/ 0 w 3264203"/>
              <a:gd name="connsiteY3" fmla="*/ 3969891 h 3969891"/>
              <a:gd name="connsiteX4" fmla="*/ 0 w 3264203"/>
              <a:gd name="connsiteY4" fmla="*/ 0 h 3969891"/>
              <a:gd name="connsiteX0-1" fmla="*/ 0 w 3264203"/>
              <a:gd name="connsiteY0-2" fmla="*/ 221408 h 4191299"/>
              <a:gd name="connsiteX1-3" fmla="*/ 3254752 w 3264203"/>
              <a:gd name="connsiteY1-4" fmla="*/ 0 h 4191299"/>
              <a:gd name="connsiteX2-5" fmla="*/ 3264203 w 3264203"/>
              <a:gd name="connsiteY2-6" fmla="*/ 4191299 h 4191299"/>
              <a:gd name="connsiteX3-7" fmla="*/ 0 w 3264203"/>
              <a:gd name="connsiteY3-8" fmla="*/ 4191299 h 4191299"/>
              <a:gd name="connsiteX4-9" fmla="*/ 0 w 3264203"/>
              <a:gd name="connsiteY4-10" fmla="*/ 221408 h 4191299"/>
              <a:gd name="connsiteX0-11" fmla="*/ 0 w 3272694"/>
              <a:gd name="connsiteY0-12" fmla="*/ 247303 h 4217194"/>
              <a:gd name="connsiteX1-13" fmla="*/ 3272239 w 3272694"/>
              <a:gd name="connsiteY1-14" fmla="*/ 0 h 4217194"/>
              <a:gd name="connsiteX2-15" fmla="*/ 3264203 w 3272694"/>
              <a:gd name="connsiteY2-16" fmla="*/ 4217194 h 4217194"/>
              <a:gd name="connsiteX3-17" fmla="*/ 0 w 3272694"/>
              <a:gd name="connsiteY3-18" fmla="*/ 4217194 h 4217194"/>
              <a:gd name="connsiteX4-19" fmla="*/ 0 w 3272694"/>
              <a:gd name="connsiteY4-20" fmla="*/ 247303 h 4217194"/>
              <a:gd name="connsiteX0-21" fmla="*/ 112410 w 3272694"/>
              <a:gd name="connsiteY0-22" fmla="*/ 260113 h 4217194"/>
              <a:gd name="connsiteX1-23" fmla="*/ 3272239 w 3272694"/>
              <a:gd name="connsiteY1-24" fmla="*/ 0 h 4217194"/>
              <a:gd name="connsiteX2-25" fmla="*/ 3264203 w 3272694"/>
              <a:gd name="connsiteY2-26" fmla="*/ 4217194 h 4217194"/>
              <a:gd name="connsiteX3-27" fmla="*/ 0 w 3272694"/>
              <a:gd name="connsiteY3-28" fmla="*/ 4217194 h 4217194"/>
              <a:gd name="connsiteX4-29" fmla="*/ 112410 w 3272694"/>
              <a:gd name="connsiteY4-30" fmla="*/ 260113 h 4217194"/>
              <a:gd name="connsiteX0-31" fmla="*/ 19519 w 3272694"/>
              <a:gd name="connsiteY0-32" fmla="*/ 214070 h 4217194"/>
              <a:gd name="connsiteX1-33" fmla="*/ 3272239 w 3272694"/>
              <a:gd name="connsiteY1-34" fmla="*/ 0 h 4217194"/>
              <a:gd name="connsiteX2-35" fmla="*/ 3264203 w 3272694"/>
              <a:gd name="connsiteY2-36" fmla="*/ 4217194 h 4217194"/>
              <a:gd name="connsiteX3-37" fmla="*/ 0 w 3272694"/>
              <a:gd name="connsiteY3-38" fmla="*/ 4217194 h 4217194"/>
              <a:gd name="connsiteX4-39" fmla="*/ 19519 w 3272694"/>
              <a:gd name="connsiteY4-40" fmla="*/ 214070 h 42171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272694" h="4217194">
                <a:moveTo>
                  <a:pt x="19519" y="214070"/>
                </a:moveTo>
                <a:lnTo>
                  <a:pt x="3272239" y="0"/>
                </a:lnTo>
                <a:cubicBezTo>
                  <a:pt x="3275389" y="1397100"/>
                  <a:pt x="3261053" y="2820094"/>
                  <a:pt x="3264203" y="4217194"/>
                </a:cubicBezTo>
                <a:lnTo>
                  <a:pt x="0" y="4217194"/>
                </a:lnTo>
                <a:cubicBezTo>
                  <a:pt x="6506" y="2882819"/>
                  <a:pt x="13013" y="1548445"/>
                  <a:pt x="19519" y="21407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83000">
                <a:schemeClr val="bg1">
                  <a:lumMod val="95000"/>
                  <a:alpha val="3000"/>
                </a:schemeClr>
              </a:gs>
            </a:gsLst>
            <a:lin ang="6600000" scaled="0"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1977775" y="2357986"/>
            <a:ext cx="2060825" cy="2060825"/>
          </a:xfrm>
          <a:prstGeom prst="ellipse">
            <a:avLst/>
          </a:prstGeom>
          <a:gradFill>
            <a:gsLst>
              <a:gs pos="19000">
                <a:schemeClr val="bg1">
                  <a:lumMod val="85000"/>
                </a:schemeClr>
              </a:gs>
              <a:gs pos="77000">
                <a:schemeClr val="bg1"/>
              </a:gs>
            </a:gsLst>
            <a:lin ang="3000000" scaled="0"/>
          </a:gradFill>
          <a:ln w="57150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3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B8C9-A378-4C64-B7A4-AF6AC2E53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4C947-7C49-4D5F-B96C-B396F3737F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4B8C9-A378-4C64-B7A4-AF6AC2E53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4C947-7C49-4D5F-B96C-B396F3737F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image" Target="../media/image3.jpeg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4B8C9-A378-4C64-B7A4-AF6AC2E53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4C947-7C49-4D5F-B96C-B396F3737F2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hdphoto1.wdp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hdphoto1.wdp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56050" y="701675"/>
            <a:ext cx="6781800" cy="2327910"/>
          </a:xfrm>
        </p:spPr>
        <p:txBody>
          <a:bodyPr>
            <a:normAutofit/>
          </a:bodyPr>
          <a:lstStyle/>
          <a:p>
            <a:pPr algn="l" fontAlgn="auto">
              <a:lnSpc>
                <a:spcPct val="120000"/>
              </a:lnSpc>
            </a:pPr>
            <a:r>
              <a:rPr lang="en-US" altLang="zh-CN" sz="40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  <a:sym typeface="+mn-ea"/>
              </a:rPr>
              <a:t>“</a:t>
            </a:r>
            <a:r>
              <a:rPr lang="zh-CN" altLang="en-US" sz="40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  <a:sym typeface="+mn-ea"/>
              </a:rPr>
              <a:t>计蒜客</a:t>
            </a:r>
            <a:r>
              <a:rPr lang="en-US" altLang="zh-CN" sz="40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  <a:sym typeface="+mn-ea"/>
              </a:rPr>
              <a:t>”</a:t>
            </a:r>
            <a:r>
              <a:rPr lang="zh-CN" altLang="en-US" sz="40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  <a:sym typeface="+mn-ea"/>
              </a:rPr>
              <a:t>实习工作报告  </a:t>
            </a:r>
            <a:br>
              <a:rPr lang="zh-CN" altLang="en-US" sz="40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  <a:sym typeface="+mn-ea"/>
              </a:rPr>
            </a:br>
            <a:r>
              <a:rPr lang="zh-CN" altLang="en-US" sz="40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  <a:sym typeface="+mn-ea"/>
              </a:rPr>
              <a:t>  </a:t>
            </a:r>
            <a:r>
              <a:rPr lang="zh-CN" altLang="en-US" sz="4000" dirty="0">
                <a:latin typeface="+mj-ea"/>
                <a:sym typeface="+mn-ea"/>
              </a:rPr>
              <a:t>第三周项目展示</a:t>
            </a:r>
            <a:b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</a:b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1400" dirty="0"/>
              <a:t> </a:t>
            </a:r>
            <a:endParaRPr lang="en-US" altLang="zh-CN" sz="14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2471" y="2219712"/>
            <a:ext cx="2151062" cy="242651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239895" y="4403725"/>
            <a:ext cx="5384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团队成员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|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潘子晴、杨豪、鲁政、祝文斌、赵欣璇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39890" y="4930930"/>
            <a:ext cx="2001499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展示人员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|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赵欣璇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3853180" y="2361565"/>
            <a:ext cx="6781800" cy="10712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——3-1 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光宗耀组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2547" y="850374"/>
            <a:ext cx="6377559" cy="2852737"/>
          </a:xfrm>
        </p:spPr>
        <p:txBody>
          <a:bodyPr/>
          <a:lstStyle/>
          <a:p>
            <a:r>
              <a:rPr lang="zh-CN" altLang="en-US" sz="5400" dirty="0">
                <a:sym typeface="+mn-ea"/>
              </a:rPr>
              <a:t>项目调研</a:t>
            </a:r>
            <a:r>
              <a:rPr lang="en-US" altLang="zh-CN" sz="5400" dirty="0">
                <a:sym typeface="+mn-ea"/>
              </a:rPr>
              <a:t>&amp;</a:t>
            </a:r>
            <a:r>
              <a:rPr lang="zh-CN" altLang="en-US" sz="5400" dirty="0">
                <a:sym typeface="+mn-ea"/>
              </a:rPr>
              <a:t>技术选型</a:t>
            </a:r>
            <a:endParaRPr lang="zh-CN" altLang="en-US" sz="54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92547" y="3702794"/>
            <a:ext cx="6377559" cy="1500187"/>
          </a:xfrm>
        </p:spPr>
        <p:txBody>
          <a:bodyPr>
            <a:normAutofit/>
          </a:bodyPr>
          <a:lstStyle/>
          <a:p>
            <a:r>
              <a:rPr lang="en-US" altLang="zh-CN" sz="1400" dirty="0"/>
              <a:t>research</a:t>
            </a:r>
            <a:endParaRPr lang="en-US" altLang="zh-CN" sz="14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838200" y="259715"/>
            <a:ext cx="10515600" cy="1325563"/>
          </a:xfrm>
        </p:spPr>
        <p:txBody>
          <a:bodyPr/>
          <a:lstStyle/>
          <a:p>
            <a:r>
              <a:rPr lang="zh-CN" altLang="en-US" dirty="0"/>
              <a:t>技术选型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29310" y="1819275"/>
            <a:ext cx="320929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1. </a:t>
            </a:r>
            <a:r>
              <a:rPr lang="zh-CN" altLang="en-US" sz="24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用户系统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endParaRPr lang="zh-CN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</a:t>
            </a: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验证邮箱有效性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 sz="28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 </a:t>
            </a: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验证手机有效性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4. </a:t>
            </a: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房间管理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5. </a:t>
            </a: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视频直播部分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图片 5" descr="u=2230751672,626618645&amp;fm=206&amp;gp=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05265" y="3820160"/>
            <a:ext cx="2656205" cy="26212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43730" y="1819275"/>
            <a:ext cx="6172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Django</a:t>
            </a:r>
            <a:r>
              <a:rPr lang="zh-CN" altLang="en-US"/>
              <a:t>框架的用户系统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443730" y="2593340"/>
            <a:ext cx="54559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Django</a:t>
            </a:r>
            <a:r>
              <a:rPr lang="zh-CN" altLang="en-US"/>
              <a:t>框架的邮件发送功能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443730" y="4121150"/>
            <a:ext cx="6172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自主实现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443730" y="4859655"/>
            <a:ext cx="54559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声网的</a:t>
            </a:r>
            <a:r>
              <a:rPr lang="en-US" altLang="zh-CN"/>
              <a:t>API</a:t>
            </a:r>
            <a:r>
              <a:rPr lang="zh-CN" altLang="en-US"/>
              <a:t>技术</a:t>
            </a:r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838200" y="259715"/>
            <a:ext cx="10515600" cy="1325563"/>
          </a:xfrm>
        </p:spPr>
        <p:txBody>
          <a:bodyPr/>
          <a:lstStyle/>
          <a:p>
            <a:r>
              <a:rPr lang="zh-CN" altLang="en-US" dirty="0"/>
              <a:t>技术选型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29310" y="1819275"/>
            <a:ext cx="320929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6. </a:t>
            </a:r>
            <a:r>
              <a:rPr lang="zh-CN" altLang="en-US" sz="24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教学区</a:t>
            </a:r>
            <a:r>
              <a:rPr lang="en-US" altLang="zh-CN" sz="24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PPT</a:t>
            </a:r>
            <a:r>
              <a:rPr lang="zh-CN" altLang="en-US" sz="24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播放部分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 sz="28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7. </a:t>
            </a: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代码编辑器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8. </a:t>
            </a: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教学区白板部分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9. </a:t>
            </a: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聊天区域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altLang="zh-CN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10. </a:t>
            </a: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录屏技术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64710" y="1819275"/>
            <a:ext cx="54559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采用</a:t>
            </a:r>
            <a:r>
              <a:rPr lang="en-US" altLang="zh-CN">
                <a:sym typeface="+mn-ea"/>
              </a:rPr>
              <a:t>Zamzar API</a:t>
            </a:r>
            <a:r>
              <a:rPr lang="zh-CN" altLang="en-US">
                <a:sym typeface="+mn-ea"/>
              </a:rPr>
              <a:t>实现</a:t>
            </a:r>
            <a:r>
              <a:rPr lang="en-US" altLang="zh-CN">
                <a:sym typeface="+mn-ea"/>
              </a:rPr>
              <a:t>ppt</a:t>
            </a:r>
            <a:r>
              <a:rPr lang="zh-CN" altLang="en-US">
                <a:sym typeface="+mn-ea"/>
              </a:rPr>
              <a:t>在网页的播放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664710" y="2596515"/>
            <a:ext cx="54559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CodeMirror</a:t>
            </a:r>
            <a:r>
              <a:rPr lang="zh-CN" altLang="en-US">
                <a:sym typeface="+mn-ea"/>
              </a:rPr>
              <a:t>在线代码编辑器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664710" y="3373120"/>
            <a:ext cx="54559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自主实现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664710" y="4155440"/>
            <a:ext cx="54559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自主实现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664710" y="4937125"/>
            <a:ext cx="54559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记录用户在直播过程的每个操作与每个操作的时间点并存储起来，用户在观看录播的时候通过时间轴按时间复现直播场景</a:t>
            </a:r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2547" y="905619"/>
            <a:ext cx="6377559" cy="2852737"/>
          </a:xfrm>
        </p:spPr>
        <p:txBody>
          <a:bodyPr/>
          <a:lstStyle/>
          <a:p>
            <a:r>
              <a:rPr lang="zh-CN" altLang="en-US" dirty="0"/>
              <a:t>架构设计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92547" y="3758039"/>
            <a:ext cx="6377559" cy="1500187"/>
          </a:xfrm>
        </p:spPr>
        <p:txBody>
          <a:bodyPr>
            <a:normAutofit/>
          </a:bodyPr>
          <a:lstStyle/>
          <a:p>
            <a:r>
              <a:rPr lang="en-US" altLang="zh-CN" sz="1400" dirty="0"/>
              <a:t>framework</a:t>
            </a:r>
            <a:endParaRPr lang="en-US" altLang="zh-CN" sz="14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感谢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聆听</a:t>
            </a:r>
            <a:endParaRPr lang="zh-CN" altLang="en-US" dirty="0">
              <a:latin typeface="+mj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2471" y="2219712"/>
            <a:ext cx="2151062" cy="242651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295900" y="3684270"/>
            <a:ext cx="38989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THANKS FOR YOUR LISTENNING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133600" y="2997200"/>
            <a:ext cx="1714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bg1">
                    <a:lumMod val="50000"/>
                  </a:schemeClr>
                </a:solidFill>
              </a:rPr>
              <a:t>目录</a:t>
            </a:r>
            <a:endParaRPr lang="zh-CN" altLang="en-US" sz="4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62866" y="1700213"/>
            <a:ext cx="2087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、环境搭建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62866" y="2674791"/>
            <a:ext cx="38138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、思维导图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&amp;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用户故事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462866" y="3649369"/>
            <a:ext cx="38138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、项目调研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&amp;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技术选型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462866" y="4608219"/>
            <a:ext cx="214947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4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、架构设计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2547" y="915144"/>
            <a:ext cx="6377559" cy="2852737"/>
          </a:xfrm>
        </p:spPr>
        <p:txBody>
          <a:bodyPr/>
          <a:lstStyle/>
          <a:p>
            <a:r>
              <a:rPr lang="zh-CN" altLang="en-US" dirty="0"/>
              <a:t>环境搭建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92547" y="3767564"/>
            <a:ext cx="6377559" cy="1500187"/>
          </a:xfrm>
        </p:spPr>
        <p:txBody>
          <a:bodyPr>
            <a:normAutofit/>
          </a:bodyPr>
          <a:lstStyle/>
          <a:p>
            <a:r>
              <a:rPr lang="en-US" altLang="zh-CN" sz="1400" dirty="0"/>
              <a:t>environment</a:t>
            </a:r>
            <a:endParaRPr lang="en-US" altLang="zh-CN" sz="1400" dirty="0"/>
          </a:p>
          <a:p>
            <a:endParaRPr lang="zh-CN" altLang="en-US" sz="14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环境搭建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3392170" y="2747010"/>
            <a:ext cx="54971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Django + Vue.js</a:t>
            </a:r>
            <a:endParaRPr lang="en-US" altLang="zh-CN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2547" y="887839"/>
            <a:ext cx="6377559" cy="2852737"/>
          </a:xfrm>
        </p:spPr>
        <p:txBody>
          <a:bodyPr/>
          <a:lstStyle/>
          <a:p>
            <a:r>
              <a:rPr lang="zh-CN" altLang="en-US" sz="5400" dirty="0"/>
              <a:t>思维导图</a:t>
            </a:r>
            <a:r>
              <a:rPr lang="en-US" altLang="zh-CN" sz="5400" dirty="0"/>
              <a:t>&amp;</a:t>
            </a:r>
            <a:r>
              <a:rPr lang="zh-CN" altLang="en-US" sz="5400" dirty="0"/>
              <a:t>用户故事</a:t>
            </a:r>
            <a:endParaRPr lang="zh-CN" altLang="en-US" sz="54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92547" y="3805029"/>
            <a:ext cx="6377559" cy="1500187"/>
          </a:xfrm>
        </p:spPr>
        <p:txBody>
          <a:bodyPr>
            <a:normAutofit/>
          </a:bodyPr>
          <a:lstStyle/>
          <a:p>
            <a:r>
              <a:rPr lang="en-US" altLang="zh-CN" sz="1400" dirty="0"/>
              <a:t>mind map &amp; user stories</a:t>
            </a:r>
            <a:endParaRPr lang="en-US" altLang="zh-CN" sz="14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思维导图</a:t>
            </a:r>
            <a:endParaRPr lang="zh-CN" altLang="en-US" dirty="0"/>
          </a:p>
        </p:txBody>
      </p:sp>
      <p:pic>
        <p:nvPicPr>
          <p:cNvPr id="3" name="图片 2" descr="教育直播平台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0050" y="2225675"/>
            <a:ext cx="8852535" cy="304292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400425" y="3806825"/>
            <a:ext cx="1202055" cy="4260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7583170" y="2880360"/>
            <a:ext cx="1174115" cy="4260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582535" y="4735830"/>
            <a:ext cx="1174750" cy="4260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顶部工具栏</a:t>
            </a:r>
            <a:endParaRPr lang="zh-CN" altLang="en-US" dirty="0"/>
          </a:p>
        </p:txBody>
      </p:sp>
      <p:pic>
        <p:nvPicPr>
          <p:cNvPr id="9" name="图片 5" descr="微信图片_20170731153011"/>
          <p:cNvPicPr>
            <a:picLocks noChangeAspect="1"/>
          </p:cNvPicPr>
          <p:nvPr/>
        </p:nvPicPr>
        <p:blipFill>
          <a:blip r:embed="rId1"/>
          <a:srcRect t="46601" r="55172"/>
          <a:stretch>
            <a:fillRect/>
          </a:stretch>
        </p:blipFill>
        <p:spPr>
          <a:xfrm>
            <a:off x="4480560" y="1256030"/>
            <a:ext cx="4092575" cy="50869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直播页面</a:t>
            </a:r>
            <a:endParaRPr lang="zh-CN" altLang="en-US" dirty="0"/>
          </a:p>
        </p:txBody>
      </p:sp>
      <p:pic>
        <p:nvPicPr>
          <p:cNvPr id="8" name="图片 8" descr="微信图片_20170731153011"/>
          <p:cNvPicPr>
            <a:picLocks noChangeAspect="1"/>
          </p:cNvPicPr>
          <p:nvPr/>
        </p:nvPicPr>
        <p:blipFill>
          <a:blip r:embed="rId1"/>
          <a:srcRect l="63251" t="138" b="31968"/>
          <a:stretch>
            <a:fillRect/>
          </a:stretch>
        </p:blipFill>
        <p:spPr>
          <a:xfrm>
            <a:off x="7077075" y="478790"/>
            <a:ext cx="3166110" cy="6104255"/>
          </a:xfrm>
          <a:prstGeom prst="rect">
            <a:avLst/>
          </a:prstGeom>
        </p:spPr>
      </p:pic>
      <p:pic>
        <p:nvPicPr>
          <p:cNvPr id="9" name="图片 9" descr="微信图片_20170731153011"/>
          <p:cNvPicPr>
            <a:picLocks noChangeAspect="1"/>
          </p:cNvPicPr>
          <p:nvPr/>
        </p:nvPicPr>
        <p:blipFill>
          <a:blip r:embed="rId1"/>
          <a:srcRect l="72559" t="67190" b="7617"/>
          <a:stretch>
            <a:fillRect/>
          </a:stretch>
        </p:blipFill>
        <p:spPr>
          <a:xfrm>
            <a:off x="1537335" y="2233295"/>
            <a:ext cx="4007485" cy="3839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用户故事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838200" y="2204085"/>
            <a:ext cx="3165475" cy="384238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2039620" y="1772767"/>
            <a:ext cx="914400" cy="914400"/>
          </a:xfrm>
          <a:prstGeom prst="ellipse">
            <a:avLst/>
          </a:prstGeom>
          <a:gradFill>
            <a:gsLst>
              <a:gs pos="19000">
                <a:schemeClr val="bg1">
                  <a:lumMod val="85000"/>
                </a:schemeClr>
              </a:gs>
              <a:gs pos="81000">
                <a:schemeClr val="bg1"/>
              </a:gs>
            </a:gsLst>
            <a:lin ang="3000000" scaled="0"/>
          </a:gradFill>
          <a:ln w="285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3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27125" y="3054985"/>
            <a:ext cx="2586990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用户注册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用户登录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用户找回密码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用户登出账号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用户修改昵称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用户观看直播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录播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608195" y="3054985"/>
            <a:ext cx="2974975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sym typeface="+mn-ea"/>
              </a:rPr>
              <a:t>老师创建房间</a:t>
            </a:r>
            <a:endParaRPr lang="zh-CN" altLang="en-US" sz="2000">
              <a:solidFill>
                <a:schemeClr val="bg1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老师开始直播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sym typeface="+mn-ea"/>
              </a:rPr>
              <a:t>老师关闭直播</a:t>
            </a:r>
            <a:endParaRPr lang="zh-CN" altLang="en-US" sz="20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老师开启视频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老师关闭视频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老师切换白板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代码编辑器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课件</a:t>
            </a:r>
            <a:endParaRPr lang="en-US" altLang="zh-CN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……</a:t>
            </a:r>
            <a:endParaRPr lang="en-US" altLang="zh-CN" sz="2000">
              <a:solidFill>
                <a:schemeClr val="bg1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78685" y="2029460"/>
            <a:ext cx="11887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通用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460875" y="2204085"/>
            <a:ext cx="3165475" cy="384238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986395" y="2204085"/>
            <a:ext cx="3165475" cy="384238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173350" y="1771497"/>
            <a:ext cx="914400" cy="914400"/>
          </a:xfrm>
          <a:prstGeom prst="ellipse">
            <a:avLst/>
          </a:prstGeom>
          <a:gradFill>
            <a:gsLst>
              <a:gs pos="19000">
                <a:schemeClr val="bg1">
                  <a:lumMod val="85000"/>
                </a:schemeClr>
              </a:gs>
              <a:gs pos="81000">
                <a:schemeClr val="bg1"/>
              </a:gs>
            </a:gsLst>
            <a:lin ang="3000000" scaled="0"/>
          </a:gradFill>
          <a:ln w="285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3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316720" y="2038350"/>
            <a:ext cx="777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学生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8162925" y="3054985"/>
            <a:ext cx="2701290" cy="255333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sz="2000">
                <a:solidFill>
                  <a:schemeClr val="bg1">
                    <a:lumMod val="50000"/>
                  </a:schemeClr>
                </a:solidFill>
              </a:rPr>
              <a:t>学生关闭视频声音</a:t>
            </a:r>
            <a:endParaRPr lang="zh-CN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sz="2000">
                <a:solidFill>
                  <a:schemeClr val="bg1">
                    <a:lumMod val="50000"/>
                  </a:schemeClr>
                </a:solidFill>
                <a:sym typeface="+mn-ea"/>
              </a:rPr>
              <a:t>学生被禁言</a:t>
            </a:r>
            <a:endParaRPr lang="zh-CN" sz="2000">
              <a:solidFill>
                <a:schemeClr val="bg1">
                  <a:lumMod val="50000"/>
                </a:schemeClr>
              </a:solidFill>
              <a:sym typeface="+mn-ea"/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sz="2000">
                <a:solidFill>
                  <a:schemeClr val="bg1">
                    <a:lumMod val="50000"/>
                  </a:schemeClr>
                </a:solidFill>
              </a:rPr>
              <a:t>用户被踢出直播间</a:t>
            </a:r>
            <a:endParaRPr lang="zh-CN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sz="2000">
                <a:solidFill>
                  <a:schemeClr val="bg1">
                    <a:lumMod val="50000"/>
                  </a:schemeClr>
                </a:solidFill>
              </a:rPr>
              <a:t>用户在聊天区域内输入文本消息</a:t>
            </a:r>
            <a:endParaRPr lang="zh-CN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zh-CN" sz="2000">
                <a:solidFill>
                  <a:schemeClr val="bg1">
                    <a:lumMod val="50000"/>
                  </a:schemeClr>
                </a:solidFill>
              </a:rPr>
              <a:t>用户在文本框内添加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</a:rPr>
              <a:t>emoji</a:t>
            </a: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表情</a:t>
            </a: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·</a:t>
            </a:r>
            <a:r>
              <a:rPr lang="en-US" altLang="zh-CN" sz="200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……</a:t>
            </a:r>
            <a:endParaRPr lang="en-US" altLang="zh-CN" sz="2000">
              <a:solidFill>
                <a:schemeClr val="bg1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537975" y="1690852"/>
            <a:ext cx="914400" cy="914400"/>
          </a:xfrm>
          <a:prstGeom prst="ellipse">
            <a:avLst/>
          </a:prstGeom>
          <a:gradFill>
            <a:gsLst>
              <a:gs pos="19000">
                <a:schemeClr val="bg1">
                  <a:lumMod val="85000"/>
                </a:schemeClr>
              </a:gs>
              <a:gs pos="81000">
                <a:schemeClr val="bg1"/>
              </a:gs>
            </a:gsLst>
            <a:lin ang="3000000" scaled="0"/>
          </a:gradFill>
          <a:ln w="285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3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74995" y="1990725"/>
            <a:ext cx="777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老师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5" grpId="0"/>
      <p:bldP spid="21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细">
      <a:majorFont>
        <a:latin typeface="Segoe UI Semilight"/>
        <a:ea typeface="微软雅黑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650</Words>
  <Application>WPS 演示</Application>
  <PresentationFormat>宽屏</PresentationFormat>
  <Paragraphs>132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宋体</vt:lpstr>
      <vt:lpstr>Wingdings</vt:lpstr>
      <vt:lpstr>方正兰亭超细黑简体</vt:lpstr>
      <vt:lpstr>楷体</vt:lpstr>
      <vt:lpstr>Segoe UI Light</vt:lpstr>
      <vt:lpstr>微软雅黑</vt:lpstr>
      <vt:lpstr>微软雅黑 Light</vt:lpstr>
      <vt:lpstr>Segoe UI Semilight</vt:lpstr>
      <vt:lpstr>Calibri</vt:lpstr>
      <vt:lpstr>Office 主题​​</vt:lpstr>
      <vt:lpstr>“计蒜客”实习工作报告     第三周项目展示 </vt:lpstr>
      <vt:lpstr>PowerPoint 演示文稿</vt:lpstr>
      <vt:lpstr>环境搭建</vt:lpstr>
      <vt:lpstr>环境搭建</vt:lpstr>
      <vt:lpstr>思维导图&amp;用户故事</vt:lpstr>
      <vt:lpstr>思维导图</vt:lpstr>
      <vt:lpstr>顶部工具栏</vt:lpstr>
      <vt:lpstr>直播列表</vt:lpstr>
      <vt:lpstr>用户故事</vt:lpstr>
      <vt:lpstr>项目调研&amp;技术选型</vt:lpstr>
      <vt:lpstr>技术选型</vt:lpstr>
      <vt:lpstr>技术选型</vt:lpstr>
      <vt:lpstr>架构设计</vt:lpstr>
      <vt:lpstr>感谢聆听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Jo Ann</dc:creator>
  <cp:lastModifiedBy>赵欣璇</cp:lastModifiedBy>
  <cp:revision>148</cp:revision>
  <dcterms:created xsi:type="dcterms:W3CDTF">2016-05-04T11:48:00Z</dcterms:created>
  <dcterms:modified xsi:type="dcterms:W3CDTF">2017-07-31T08:01:37Z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2052-10.1.0.6489</vt:lpwstr>
  </property>
</Properties>
</file>

<file path=docProps/thumbnail.jpeg>
</file>